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8" r:id="rId3"/>
    <p:sldId id="273" r:id="rId4"/>
    <p:sldId id="276" r:id="rId5"/>
    <p:sldId id="277" r:id="rId6"/>
    <p:sldId id="278" r:id="rId7"/>
    <p:sldId id="279" r:id="rId8"/>
    <p:sldId id="261" r:id="rId9"/>
  </p:sldIdLst>
  <p:sldSz cx="9144000" cy="6858000" type="screen4x3"/>
  <p:notesSz cx="6858000" cy="99472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D4"/>
    <a:srgbClr val="000066"/>
    <a:srgbClr val="EAEAEA"/>
    <a:srgbClr val="3A5047"/>
    <a:srgbClr val="C0C0C0"/>
    <a:srgbClr val="2D385D"/>
    <a:srgbClr val="827F08"/>
    <a:srgbClr val="A89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</c:v>
                </c:pt>
                <c:pt idx="1">
                  <c:v>6</c:v>
                </c:pt>
                <c:pt idx="2">
                  <c:v>16</c:v>
                </c:pt>
                <c:pt idx="3">
                  <c:v>8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847744"/>
        <c:axId val="34272384"/>
      </c:barChart>
      <c:catAx>
        <c:axId val="12084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272384"/>
        <c:crosses val="autoZero"/>
        <c:auto val="1"/>
        <c:lblAlgn val="ctr"/>
        <c:lblOffset val="100"/>
        <c:noMultiLvlLbl val="0"/>
      </c:catAx>
      <c:valAx>
        <c:axId val="34272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847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063DCE-FE1E-4363-ADC1-4484F0EAD3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595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36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EF96A1-2B4A-4F34-B33A-CCBF11A1C94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192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5E9525-A4D2-4C18-A09D-E7C1AAFD06F4}" type="slidenum">
              <a:rPr lang="ru-RU"/>
              <a:pPr/>
              <a:t>1</a:t>
            </a:fld>
            <a:endParaRPr lang="ru-RU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3E97970-86F3-4B1C-8F28-FB3375D87C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FA790-A4BC-404E-A343-57E8F05825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547E-3313-48EF-A685-5367FB8A1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2A8C-3E90-4B67-A399-F24144505F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58F4DE4-315E-442F-AC8C-9F4531520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73FE-0E66-4593-99B2-FE6F23CB79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5D3C-0450-4490-97A7-569EEB9442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BEF4-F29A-46DF-B233-EEE7CE570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7CDE-C409-4B2C-9330-8936C3068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016B-C1BE-4410-95C6-CC2B17ADCD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1001001-9E02-4CEE-B65A-46AA6562FD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72000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709DF83-5E83-41B2-A99A-01F2EB492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5733256"/>
            <a:ext cx="8839200" cy="792088"/>
          </a:xfrm>
        </p:spPr>
        <p:txBody>
          <a:bodyPr/>
          <a:lstStyle/>
          <a:p>
            <a:r>
              <a:rPr lang="ru-RU" sz="2000" b="0" dirty="0" smtClean="0">
                <a:solidFill>
                  <a:schemeClr val="tx1"/>
                </a:solidFill>
              </a:rPr>
              <a:t>Толстикова Елена Анатольевна, </a:t>
            </a:r>
          </a:p>
          <a:p>
            <a:r>
              <a:rPr lang="ru-RU" sz="2000" b="0" dirty="0" smtClean="0">
                <a:solidFill>
                  <a:schemeClr val="tx1"/>
                </a:solidFill>
              </a:rPr>
              <a:t>заместитель начальника  Департамента образования </a:t>
            </a:r>
            <a:endParaRPr lang="nl-NL" sz="2000" b="0" dirty="0">
              <a:solidFill>
                <a:schemeClr val="tx1"/>
              </a:solidFill>
            </a:endParaRP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56792"/>
            <a:ext cx="8839200" cy="151216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Результаты ГИА </a:t>
            </a:r>
            <a:br>
              <a:rPr lang="ru-RU" sz="3600" dirty="0" smtClean="0"/>
            </a:br>
            <a:r>
              <a:rPr lang="ru-RU" sz="3600" dirty="0" smtClean="0"/>
              <a:t>в 2018-2019 учебном году.</a:t>
            </a:r>
            <a:endParaRPr lang="nl-NL" sz="3600" dirty="0"/>
          </a:p>
        </p:txBody>
      </p:sp>
      <p:sp>
        <p:nvSpPr>
          <p:cNvPr id="5122" name="AutoShape 2" descr="https://u14.edu35.ru/images/%D0%93%D0%98%D0%9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https://u14.edu35.ru/images/%D0%93%D0%98%D0%9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6" name="AutoShape 6" descr="https://u14.edu35.ru/images/%D0%93%D0%98%D0%9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 по ГИА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67186100"/>
              </p:ext>
            </p:extLst>
          </p:nvPr>
        </p:nvGraphicFramePr>
        <p:xfrm>
          <a:off x="914400" y="1447800"/>
          <a:ext cx="7772400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выпускников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участников ОГЭ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584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 ОВЗ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Получили аттестаты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Допущены в сентябре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участников ЕГЭ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286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 ОВЗ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Получили аттестаты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278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834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Успеваемость по предметам  ОГЭ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73678454"/>
              </p:ext>
            </p:extLst>
          </p:nvPr>
        </p:nvGraphicFramePr>
        <p:xfrm>
          <a:off x="683568" y="1484782"/>
          <a:ext cx="7992886" cy="4089277"/>
        </p:xfrm>
        <a:graphic>
          <a:graphicData uri="http://schemas.openxmlformats.org/drawingml/2006/table">
            <a:tbl>
              <a:tblPr firstRow="1" firstCol="1" bandRow="1"/>
              <a:tblGrid>
                <a:gridCol w="655520"/>
                <a:gridCol w="1615304"/>
                <a:gridCol w="825520"/>
                <a:gridCol w="792088"/>
                <a:gridCol w="864096"/>
                <a:gridCol w="792088"/>
                <a:gridCol w="785176"/>
                <a:gridCol w="831547"/>
                <a:gridCol w="831547"/>
              </a:tblGrid>
              <a:tr h="243106">
                <a:tc rowSpan="2"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предмет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кол-во участников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район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область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0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успев-</a:t>
                      </a:r>
                      <a:r>
                        <a:rPr lang="ru-RU" sz="1600" dirty="0" err="1">
                          <a:effectLst/>
                          <a:latin typeface="Calibri"/>
                          <a:ea typeface="Times New Roman"/>
                        </a:rPr>
                        <a:t>ть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>
                          <a:effectLst/>
                          <a:latin typeface="Calibri"/>
                          <a:ea typeface="Times New Roman"/>
                        </a:rPr>
                        <a:t>кач</a:t>
                      </a:r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-во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средний балл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успев-</a:t>
                      </a:r>
                      <a:r>
                        <a:rPr lang="ru-RU" sz="1600" dirty="0" err="1">
                          <a:effectLst/>
                          <a:latin typeface="Calibri"/>
                          <a:ea typeface="Times New Roman"/>
                        </a:rPr>
                        <a:t>ть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>
                          <a:effectLst/>
                          <a:latin typeface="Calibri"/>
                          <a:ea typeface="Times New Roman"/>
                        </a:rPr>
                        <a:t>кач</a:t>
                      </a:r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-во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средний балл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978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английский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83,3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61,1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45,8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97,14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83,32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42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русский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584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93,8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48,8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94,06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50,09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26,8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06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математика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583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75,5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37,4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12,2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77,26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45,13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13,7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06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170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89,41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30,59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89,99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33,65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22,2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06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85,7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93,92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69,87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22,4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06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18,6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92,73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47,23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19,6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06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223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83,4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36,3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16,9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82,41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45,31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18,4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06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ИКТ 4.07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152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88,8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90,66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53,61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11,9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06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ИКТ 11.07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92,3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38,5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11,9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92,83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53,73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12,2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405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299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33,8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85,92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37,09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06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история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66,67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26,83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88,35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49,06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23,2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06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химия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94,34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39,62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00D4"/>
                          </a:solidFill>
                          <a:effectLst/>
                          <a:latin typeface="Calibri"/>
                          <a:ea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93,49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  <a:latin typeface="Calibri"/>
                          <a:ea typeface="Times New Roman"/>
                        </a:rPr>
                        <a:t>64,5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20,4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2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Результаты ОГЭ в сравнении по годам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24555262"/>
              </p:ext>
            </p:extLst>
          </p:nvPr>
        </p:nvGraphicFramePr>
        <p:xfrm>
          <a:off x="683568" y="1196751"/>
          <a:ext cx="7734945" cy="4962766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2147335"/>
                <a:gridCol w="794699"/>
                <a:gridCol w="794699"/>
                <a:gridCol w="794699"/>
                <a:gridCol w="894036"/>
                <a:gridCol w="894036"/>
                <a:gridCol w="695361"/>
              </a:tblGrid>
              <a:tr h="64618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2018-2019 уч год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2017-2018 уч год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2016-2017 уч год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61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успев-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-во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успев-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кач-во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успев-ть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кач-во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английский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83,3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81,8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85,7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75,5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74,9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69,7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39,4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89,41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30,59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26,8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литература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85,7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68,4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97,5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83,4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79,7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ИКТ 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90,55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43,25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88,7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84,9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39,6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81,9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32,5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66,67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94,34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39,62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65,2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351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Результаты ЕГЭ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19617164"/>
              </p:ext>
            </p:extLst>
          </p:nvPr>
        </p:nvGraphicFramePr>
        <p:xfrm>
          <a:off x="467548" y="1124743"/>
          <a:ext cx="8208907" cy="5544621"/>
        </p:xfrm>
        <a:graphic>
          <a:graphicData uri="http://schemas.openxmlformats.org/drawingml/2006/table">
            <a:tbl>
              <a:tblPr firstRow="1" firstCol="1" bandRow="1"/>
              <a:tblGrid>
                <a:gridCol w="452127"/>
                <a:gridCol w="2133470"/>
                <a:gridCol w="875994"/>
                <a:gridCol w="678188"/>
                <a:gridCol w="678188"/>
                <a:gridCol w="678188"/>
                <a:gridCol w="678188"/>
                <a:gridCol w="678188"/>
                <a:gridCol w="678188"/>
                <a:gridCol w="678188"/>
              </a:tblGrid>
              <a:tr h="20689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участников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подтвердивших освоение ООП СОО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подтвердивших освоение ООП СОО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преодолели min порог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не преодолевших  min порог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получили 80 и более баллов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 получивших 80 и более баллов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 балл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литература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 базовая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2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 профильная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95,33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4,67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52,93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92,68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7,32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7,32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48,22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80,77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47,08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99,65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15,73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иностранный язык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8,33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61,83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89,47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10,53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44,61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71,76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28,24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1,53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48,66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83,33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16,67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2,08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47,77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93,94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6,06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3,03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55,15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3" marR="646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5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56207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Результаты ЕГЭ в сравнении с областными показателями.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65121069"/>
              </p:ext>
            </p:extLst>
          </p:nvPr>
        </p:nvGraphicFramePr>
        <p:xfrm>
          <a:off x="179513" y="1052734"/>
          <a:ext cx="8712966" cy="5371989"/>
        </p:xfrm>
        <a:graphic>
          <a:graphicData uri="http://schemas.openxmlformats.org/drawingml/2006/table">
            <a:tbl>
              <a:tblPr firstRow="1" firstCol="1" bandRow="1"/>
              <a:tblGrid>
                <a:gridCol w="691505"/>
                <a:gridCol w="1712077"/>
                <a:gridCol w="751117"/>
                <a:gridCol w="826229"/>
                <a:gridCol w="751117"/>
                <a:gridCol w="889086"/>
                <a:gridCol w="688261"/>
                <a:gridCol w="857657"/>
                <a:gridCol w="733693"/>
                <a:gridCol w="812224"/>
              </a:tblGrid>
              <a:tr h="100811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подтвердивших освоение ООП СОО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не преодолевших  min порог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 получивших 80 и более баллов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 балл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область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область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область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область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литература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94,19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5,81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11,11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8,62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56,27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 базовая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93,75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13,51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 профильная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95,33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91,36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4,67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8,64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52,93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49,88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92,68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92,47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7,32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7,53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7,32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6,26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48,22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80,77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76,83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23,17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5,61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47,08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49,06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99,65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99,46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15,73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18,17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65,76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иностранный язык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98,84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8,33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39,28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61,83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70,37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89,47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79,3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10,53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44,61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43,03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71,76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71,61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28,24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28,39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1,53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48,66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83,33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71,81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16,67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2,08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2,73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47,77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45,67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ИКТ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93,94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86,51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6,06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13,49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3,03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13,72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55,15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256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Результаты ЕГЭ в сравнении по годам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95655552"/>
              </p:ext>
            </p:extLst>
          </p:nvPr>
        </p:nvGraphicFramePr>
        <p:xfrm>
          <a:off x="539552" y="908716"/>
          <a:ext cx="8280922" cy="5328596"/>
        </p:xfrm>
        <a:graphic>
          <a:graphicData uri="http://schemas.openxmlformats.org/drawingml/2006/table">
            <a:tbl>
              <a:tblPr firstRow="1" firstCol="1" bandRow="1"/>
              <a:tblGrid>
                <a:gridCol w="576064"/>
                <a:gridCol w="2664296"/>
                <a:gridCol w="930969"/>
                <a:gridCol w="906013"/>
                <a:gridCol w="800895"/>
                <a:gridCol w="800895"/>
                <a:gridCol w="800895"/>
                <a:gridCol w="800895"/>
              </a:tblGrid>
              <a:tr h="72795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2016-2017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уч год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2017-2018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 год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2018-2019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 год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79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успев-ть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успев-ть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успев-ть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88,9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математика базовая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93,5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99,2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94,2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математика профильная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91,6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91,2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95,33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96,8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96,3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92,68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77,78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80,77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русский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99,65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иностранный язык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96,15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82,7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89,47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81,65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71,76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77,78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83,33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ИТК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75,8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93,94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048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Количество медалистов регионального уровня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77877612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1598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1907</TotalTime>
  <Words>700</Words>
  <Application>Microsoft Office PowerPoint</Application>
  <PresentationFormat>Экран (4:3)</PresentationFormat>
  <Paragraphs>591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Результаты ГИА  в 2018-2019 учебном году.</vt:lpstr>
      <vt:lpstr>Статистика по ГИА</vt:lpstr>
      <vt:lpstr>Успеваемость по предметам  ОГЭ</vt:lpstr>
      <vt:lpstr>Результаты ОГЭ в сравнении по годам</vt:lpstr>
      <vt:lpstr>Результаты ЕГЭ</vt:lpstr>
      <vt:lpstr>Результаты ЕГЭ в сравнении с областными показателями.</vt:lpstr>
      <vt:lpstr>Результаты ЕГЭ в сравнении по годам</vt:lpstr>
      <vt:lpstr>Количество медалистов регионального уровня</vt:lpstr>
    </vt:vector>
  </TitlesOfParts>
  <Manager/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государственной итоговой аттестации</dc:title>
  <dc:subject/>
  <dc:creator>Попович</dc:creator>
  <cp:keywords/>
  <dc:description/>
  <cp:lastModifiedBy>mitodist</cp:lastModifiedBy>
  <cp:revision>88</cp:revision>
  <cp:lastPrinted>2019-08-27T05:49:38Z</cp:lastPrinted>
  <dcterms:created xsi:type="dcterms:W3CDTF">2016-01-26T08:43:03Z</dcterms:created>
  <dcterms:modified xsi:type="dcterms:W3CDTF">2019-09-04T01:15:32Z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TC011408001049</vt:lpwstr>
  </property>
</Properties>
</file>